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63" r:id="rId8"/>
    <p:sldId id="260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27F"/>
    <a:srgbClr val="33CCCC"/>
    <a:srgbClr val="FF6600"/>
    <a:srgbClr val="99FF66"/>
    <a:srgbClr val="D1F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68" autoAdjust="0"/>
    <p:restoredTop sz="94660"/>
  </p:normalViewPr>
  <p:slideViewPr>
    <p:cSldViewPr>
      <p:cViewPr>
        <p:scale>
          <a:sx n="58" d="100"/>
          <a:sy n="58" d="100"/>
        </p:scale>
        <p:origin x="-122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6D95-87ED-4F39-B0E9-B9A3072E889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5514-55EF-46B6-A31F-F68F714A4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5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514-55EF-46B6-A31F-F68F714A48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3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39B09D-D00D-4E64-9B05-604FA118E46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A4F904-074D-4CC0-BAF1-B66EEE463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315416"/>
            <a:ext cx="7848872" cy="3096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 И Т Б О Л Г И М Н А С Т И К А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НЕТРАДИЦИОННЫЙ ПОДХОД К ОЗДОРОВЛЕНИЮ ДОШКОЛЬНИКОВ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7704856" cy="201622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Подготовила: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инструктор по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физической культуре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Э.В.Темченко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фитб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27" y="2924944"/>
            <a:ext cx="50405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Муниципальное бюджетное дошкольное учреждение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«Детский сад №40 «Маячок»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пос.Подъяпольское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 Приморского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УПРАЖНЕНИЙ ФИТБОЛ – ГИМНАСТИКИ В ОБРАЗОВАТЕЛЬНОЙ ДЕЯТЕЛЬНОСТИ ПО ФИЗИЧЕСКОЙ КУЛЬТУРЕ, МЯЧ ИСПОЛЬЗУЕТСЯ КАК: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495404" y="1928802"/>
            <a:ext cx="3814763" cy="612775"/>
            <a:chOff x="1437" y="1296"/>
            <a:chExt cx="2403" cy="386"/>
          </a:xfrm>
        </p:grpSpPr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1968" y="1296"/>
              <a:ext cx="101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ориентир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1928794" y="2786058"/>
            <a:ext cx="3810000" cy="609600"/>
            <a:chOff x="1440" y="1296"/>
            <a:chExt cx="2400" cy="384"/>
          </a:xfrm>
        </p:grpSpPr>
        <p:grpSp>
          <p:nvGrpSpPr>
            <p:cNvPr id="38" name="Group 53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1968" y="1296"/>
              <a:ext cx="132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препятствие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63"/>
          <p:cNvGrpSpPr>
            <a:grpSpLocks/>
          </p:cNvGrpSpPr>
          <p:nvPr/>
        </p:nvGrpSpPr>
        <p:grpSpPr bwMode="auto">
          <a:xfrm>
            <a:off x="2500298" y="3500438"/>
            <a:ext cx="3810000" cy="609600"/>
            <a:chOff x="1440" y="1296"/>
            <a:chExt cx="2400" cy="384"/>
          </a:xfrm>
        </p:grpSpPr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67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71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" name="Rectangle 72"/>
            <p:cNvSpPr>
              <a:spLocks noChangeArrowheads="1"/>
            </p:cNvSpPr>
            <p:nvPr/>
          </p:nvSpPr>
          <p:spPr bwMode="auto">
            <a:xfrm>
              <a:off x="1968" y="1296"/>
              <a:ext cx="9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предмет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Group 96"/>
          <p:cNvGrpSpPr>
            <a:grpSpLocks/>
          </p:cNvGrpSpPr>
          <p:nvPr/>
        </p:nvGrpSpPr>
        <p:grpSpPr bwMode="auto">
          <a:xfrm>
            <a:off x="3000364" y="4286256"/>
            <a:ext cx="3810000" cy="609600"/>
            <a:chOff x="1440" y="1296"/>
            <a:chExt cx="2400" cy="384"/>
          </a:xfrm>
        </p:grpSpPr>
        <p:grpSp>
          <p:nvGrpSpPr>
            <p:cNvPr id="60" name="Group 97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9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0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0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0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0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0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Rectangle 105"/>
            <p:cNvSpPr>
              <a:spLocks noChangeArrowheads="1"/>
            </p:cNvSpPr>
            <p:nvPr/>
          </p:nvSpPr>
          <p:spPr bwMode="auto">
            <a:xfrm>
              <a:off x="1968" y="1296"/>
              <a:ext cx="6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опора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" name="Group 107"/>
          <p:cNvGrpSpPr>
            <a:grpSpLocks/>
          </p:cNvGrpSpPr>
          <p:nvPr/>
        </p:nvGrpSpPr>
        <p:grpSpPr bwMode="auto">
          <a:xfrm>
            <a:off x="3500430" y="5072074"/>
            <a:ext cx="3810000" cy="609600"/>
            <a:chOff x="1440" y="1296"/>
            <a:chExt cx="2400" cy="384"/>
          </a:xfrm>
        </p:grpSpPr>
        <p:grpSp>
          <p:nvGrpSpPr>
            <p:cNvPr id="71" name="Group 108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74" name="Freeform 10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1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11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12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13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1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Rectangle 116"/>
            <p:cNvSpPr>
              <a:spLocks noChangeArrowheads="1"/>
            </p:cNvSpPr>
            <p:nvPr/>
          </p:nvSpPr>
          <p:spPr bwMode="auto">
            <a:xfrm>
              <a:off x="1968" y="1296"/>
              <a:ext cx="1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отягощение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" name="Group 63"/>
          <p:cNvGrpSpPr>
            <a:grpSpLocks/>
          </p:cNvGrpSpPr>
          <p:nvPr/>
        </p:nvGrpSpPr>
        <p:grpSpPr bwMode="auto">
          <a:xfrm>
            <a:off x="4067172" y="5857892"/>
            <a:ext cx="3814763" cy="612775"/>
            <a:chOff x="1437" y="1296"/>
            <a:chExt cx="2403" cy="386"/>
          </a:xfrm>
        </p:grpSpPr>
        <p:grpSp>
          <p:nvGrpSpPr>
            <p:cNvPr id="82" name="Group 64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1968" y="1296"/>
              <a:ext cx="130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</a:rPr>
                <a:t>амортизатор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" name="Picture 2" descr="J0232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04900">
            <a:off x="6208893" y="3172466"/>
            <a:ext cx="2475861" cy="232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Oval 3"/>
          <p:cNvSpPr>
            <a:spLocks noChangeArrowheads="1"/>
          </p:cNvSpPr>
          <p:nvPr/>
        </p:nvSpPr>
        <p:spPr bwMode="auto">
          <a:xfrm>
            <a:off x="7000892" y="2428868"/>
            <a:ext cx="785818" cy="785818"/>
          </a:xfrm>
          <a:prstGeom prst="ellipse">
            <a:avLst/>
          </a:prstGeom>
          <a:solidFill>
            <a:srgbClr val="3366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Freeform 14"/>
          <p:cNvSpPr>
            <a:spLocks/>
          </p:cNvSpPr>
          <p:nvPr/>
        </p:nvSpPr>
        <p:spPr bwMode="gray">
          <a:xfrm>
            <a:off x="7000892" y="2428868"/>
            <a:ext cx="750417" cy="348073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solidFill>
            <a:srgbClr val="33CCC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0" y="484931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862150" cy="14176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фитбол – гимнастики можно использовать в любой части образовательной деятельности физической культуры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785926"/>
            <a:ext cx="6429420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1538" y="1785926"/>
            <a:ext cx="1285884" cy="857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714620"/>
            <a:ext cx="642942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643314"/>
            <a:ext cx="6429420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572008"/>
            <a:ext cx="6429420" cy="857256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5500702"/>
            <a:ext cx="6429420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38" y="2714620"/>
            <a:ext cx="1285884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3643314"/>
            <a:ext cx="1357322" cy="8572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4572008"/>
            <a:ext cx="1357322" cy="857256"/>
          </a:xfrm>
          <a:prstGeom prst="ellipse">
            <a:avLst/>
          </a:prstGeom>
          <a:solidFill>
            <a:srgbClr val="D1F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00100" y="5500702"/>
            <a:ext cx="1357322" cy="92869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2976" y="200024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ВВОДНАЯ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00024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ХОДЬБА, БЕГ, ПРЫЖКИ, ПЕРЕСТРОЕНИЕ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5852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ОРУ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71462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НАКЛОНЫ, ПОВОРОТЫ, ПРИСЕДАНИЯ, ДВИЖЕНИЯ РУКАМИ И НОГАМИ ИЗ И. П. – СТОЯ, СИДЯ, ЛЁЖА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3786190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algn="ctr" eaLnBrk="0" hangingPunct="0"/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ДВИЖЕНИЯ</a:t>
            </a: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60" y="364331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ШКОЛЫ МЯЧА, УПРАЖНЕНИЯ НА РАЗВИТИЕ СИЛЫ, ЛОВКОСТИ, ГИБКОСТИ, РАВНОВЕСИЯ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4786322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ПОДВИЖНАЯ</a:t>
            </a:r>
          </a:p>
          <a:p>
            <a:pPr algn="ctr" eaLnBrk="0" hangingPunct="0"/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457200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МЯЧА,  КАК ОРИЕНТИР, ПРЕДМЕТ, УТЯЖЕЛИТЕЛЬ, ОПОРА, ПРЕПЯТСТВИЕ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5643578"/>
            <a:ext cx="1428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ЗАКЛЮЧИ-ТЕЛЬНАЯ</a:t>
            </a: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5500702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УПР-Я НА РЕЛАКСАЦИЮ, ДЫХАТЕЛЬНЫЕ УПРАЖНЕНИЯ, ПАЛЬЧИКОВЫЕ ИГРЫ, РАБОТА С РУЧНЫМИ МАССАЖЁРАМИ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921550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ВОДНОЙ ЧАСТИ ОД  ФИЗИЧЕСКОЙ КУЛЬТУРЫ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34076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ХОДЬБА ВРАССЫПНУЮ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414338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БЕГ «ЗМЕЙКОЙ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29" y="1340768"/>
            <a:ext cx="2855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ПОДБРАСЫВАНИЕМ МЯЧА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240" y="1340768"/>
            <a:ext cx="242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 МЯЧОМ НА ГОЛОВЕ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6979" y="407194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БЕГ, ПРОКАТЫВАЯ МЯЧ ОДНОЙ РУКОЙ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844824"/>
            <a:ext cx="2456822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71" y="1844824"/>
            <a:ext cx="2491194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65" y="1844823"/>
            <a:ext cx="2642257" cy="208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1" y="4595163"/>
            <a:ext cx="3089345" cy="1974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95162"/>
            <a:ext cx="3096344" cy="197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ОСНОВНОЙ ЧАСТИ ОД  ПО ФИЗИЧЕСКОЙ КУЛЬТУРЕ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603" y="145725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ОРУ: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48" y="157161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ОСНОВНЫЕ ДВИЖЕНИЯ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465373" y="3892553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3042" y="1857364"/>
            <a:ext cx="26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С  ПРЕДМЕТАМИ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5446" y="439835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КРУГУ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2428" y="1857364"/>
            <a:ext cx="396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ПРОКАТЫВАНИЕ МЯЧА ПО СКАМЬЕ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442913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БРОСКИ МЯЧА В ПАРЕ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7" y="2319029"/>
            <a:ext cx="3106813" cy="2038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7" y="4736908"/>
            <a:ext cx="3106813" cy="18900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4716577"/>
            <a:ext cx="3071834" cy="19307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287521"/>
            <a:ext cx="3070824" cy="207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43408"/>
            <a:ext cx="7498080" cy="16610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ПОДВИЖНЫХ ИГРАХ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009105"/>
            <a:ext cx="295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 МЕДВЕДЯ ВО БОРУ»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790" y="1012859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«КТО БЫСТРЕЕ»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68" y="3904878"/>
            <a:ext cx="296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«БЫСТРАЯ ГУСЕНИЦА»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3904878"/>
            <a:ext cx="184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«СБЕЙ КЕГЛЮ»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62" y="1369535"/>
            <a:ext cx="3230135" cy="2282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61" y="4243431"/>
            <a:ext cx="3230135" cy="2320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25" y="1369535"/>
            <a:ext cx="3175192" cy="2282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25" y="4243432"/>
            <a:ext cx="3175192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ЗАКЛЮЧИТЕЛЬНОЙ ЧАСТИ ОД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2403" y="1340768"/>
            <a:ext cx="345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00050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УПР-Я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РЕЛАКСАЦИЮ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85762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ПРОФИЛАКТИКА ПЛОКОСТОПИЯ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30" y="4442403"/>
            <a:ext cx="3433018" cy="2226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66" y="1668640"/>
            <a:ext cx="3347009" cy="2268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67" y="4442403"/>
            <a:ext cx="3347009" cy="2226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30" y="1679322"/>
            <a:ext cx="3405552" cy="2178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627" y="1330086"/>
            <a:ext cx="343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ОСАНКИ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71400"/>
            <a:ext cx="7498080" cy="15890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РЕЗУЛЬТАТЫ  ОБУЧЕНИЯ  ФИТБОЛГИМНАСТИКЕ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2000" b="1" dirty="0"/>
              <a:t>-происходит укрепление опорно-двигательного аппарата; </a:t>
            </a:r>
          </a:p>
          <a:p>
            <a:r>
              <a:rPr lang="ru-RU" sz="2000" b="1" dirty="0"/>
              <a:t>-совершенствуется сердечно-сосудистая и дыхательная системы;</a:t>
            </a:r>
          </a:p>
          <a:p>
            <a:r>
              <a:rPr lang="ru-RU" sz="2000" b="1" dirty="0"/>
              <a:t>-развиваются физические качества ребенка, повышается работоспособность, понижается утомляемость;</a:t>
            </a:r>
          </a:p>
          <a:p>
            <a:r>
              <a:rPr lang="ru-RU" sz="2000" b="1" dirty="0"/>
              <a:t>-улучшаются процессы </a:t>
            </a:r>
            <a:r>
              <a:rPr lang="ru-RU" sz="2000" b="1" dirty="0" err="1"/>
              <a:t>саморегуляции</a:t>
            </a:r>
            <a:r>
              <a:rPr lang="ru-RU" sz="2000" b="1" dirty="0"/>
              <a:t> и самоконтроля.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5527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332656"/>
            <a:ext cx="7715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Картинки по запросу рисунки дети и фитб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776863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00888" cy="250629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«УКРЕПИТЬ ЗДОРОВЬЕ ЧЕЛОВЕКА В ДЕТСТВЕ – ЭТО ЗНАЧИТ ДАТЬ ЕМУ ВСЮ ПОЛНОТУ ЖИЗНЕННЫХ РАДОСТЕЙ»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200" dirty="0" smtClean="0"/>
              <a:t>                                              </a:t>
            </a:r>
            <a:r>
              <a:rPr lang="ru-RU" sz="2400" dirty="0" smtClean="0"/>
              <a:t>В.А.СУХОМЛИНСКИЙ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64904"/>
            <a:ext cx="6984776" cy="37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артинки дети и фитб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636912"/>
            <a:ext cx="65527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632848" cy="56997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 </a:t>
            </a:r>
            <a:r>
              <a:rPr lang="ru-RU" dirty="0">
                <a:solidFill>
                  <a:srgbClr val="002060"/>
                </a:solidFill>
              </a:rPr>
              <a:t>– инновационная технология </a:t>
            </a:r>
            <a:r>
              <a:rPr lang="ru-RU" dirty="0" err="1">
                <a:solidFill>
                  <a:srgbClr val="002060"/>
                </a:solidFill>
              </a:rPr>
              <a:t>здоровьесбережения</a:t>
            </a:r>
            <a:r>
              <a:rPr lang="ru-RU" dirty="0">
                <a:solidFill>
                  <a:srgbClr val="002060"/>
                </a:solidFill>
              </a:rPr>
              <a:t>. Этот чудо-мяч приобрел особую популярность и верно служит сохранению здоровья детей!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картинки дети и фитб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78" y="2636912"/>
            <a:ext cx="5764898" cy="40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НЕМНОГО ИСТОРИИ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674056" cy="5339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/>
              <a:t>Фитбол</a:t>
            </a:r>
            <a:r>
              <a:rPr lang="ru-RU" sz="2800" dirty="0"/>
              <a:t> – это особый мяч, изобретенный швейцарским врачом-физиотерапевтом </a:t>
            </a:r>
            <a:r>
              <a:rPr lang="ru-RU" sz="2800" dirty="0" err="1"/>
              <a:t>Сюзан</a:t>
            </a:r>
            <a:r>
              <a:rPr lang="ru-RU" sz="2800" dirty="0"/>
              <a:t> </a:t>
            </a:r>
            <a:r>
              <a:rPr lang="ru-RU" sz="2800" dirty="0" err="1"/>
              <a:t>Кляйнфогельбах</a:t>
            </a:r>
            <a:r>
              <a:rPr lang="ru-RU" sz="2800" dirty="0"/>
              <a:t> для реабилитации больных с травмами позвоночника. В России он появился в </a:t>
            </a:r>
            <a:r>
              <a:rPr lang="ru-RU" sz="2800" dirty="0" smtClean="0"/>
              <a:t>50-е </a:t>
            </a:r>
            <a:r>
              <a:rPr lang="ru-RU" sz="2800" dirty="0"/>
              <a:t>годы и быстро стал очень популярным </a:t>
            </a:r>
            <a:r>
              <a:rPr lang="ru-RU" sz="2800" dirty="0" smtClean="0"/>
              <a:t>тренажером </a:t>
            </a:r>
            <a:r>
              <a:rPr lang="ru-RU" sz="2800" dirty="0"/>
              <a:t>в спортивных залах</a:t>
            </a:r>
            <a:r>
              <a:rPr lang="ru-RU" dirty="0"/>
              <a:t>. </a:t>
            </a:r>
          </a:p>
        </p:txBody>
      </p:sp>
      <p:sp>
        <p:nvSpPr>
          <p:cNvPr id="4" name="AutoShape 2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рисунки фитболы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4"/>
            <a:ext cx="3475087" cy="2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3"/>
            <a:ext cx="3528391" cy="2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10610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</a:rPr>
              <a:t> МЕДИЦИНСКИЕ </a:t>
            </a:r>
            <a:r>
              <a:rPr lang="ru-RU" sz="2800" dirty="0" smtClean="0">
                <a:solidFill>
                  <a:srgbClr val="002060"/>
                </a:solidFill>
              </a:rPr>
              <a:t>ПОКАЗАНИЯ ФИТБОЛГИМНАСТИКИ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20880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Упражнения с </a:t>
            </a:r>
            <a:r>
              <a:rPr lang="ru-RU" dirty="0" err="1"/>
              <a:t>фитболами</a:t>
            </a:r>
            <a:r>
              <a:rPr lang="ru-RU" dirty="0"/>
              <a:t> улучшают функцию сердечно-сосудистой системы, дыхания, активизируют обмен веществ, интенсивность процессов пищеварения, защитные свойства и сопротивляемость организма в целом. Лечебное качество </a:t>
            </a:r>
            <a:r>
              <a:rPr lang="ru-RU" dirty="0" err="1"/>
              <a:t>фитбола</a:t>
            </a:r>
            <a:r>
              <a:rPr lang="ru-RU" dirty="0"/>
              <a:t> специалисты объясняют воздействием колебаний мяча. Возникающие при колебании мяча вибрации оказывают обезболивающее действие, благотворно влияют на работу печени и почек, стимулируют функцию головного мозга. Сторонники занятий </a:t>
            </a:r>
            <a:r>
              <a:rPr lang="ru-RU" dirty="0" err="1"/>
              <a:t>фитбол</a:t>
            </a:r>
            <a:r>
              <a:rPr lang="ru-RU" dirty="0"/>
              <a:t>-аэробикой уверены в том, что вибрация, ощущаемая при сидении на мяче, по своему физическому воздействию сходна с верховой ездой.</a:t>
            </a:r>
            <a:br>
              <a:rPr lang="ru-RU" dirty="0"/>
            </a:br>
            <a:r>
              <a:rPr lang="ru-RU" dirty="0"/>
              <a:t> Занятия с </a:t>
            </a:r>
            <a:r>
              <a:rPr lang="ru-RU" dirty="0" err="1"/>
              <a:t>фитболами</a:t>
            </a:r>
            <a:r>
              <a:rPr lang="ru-RU" dirty="0"/>
              <a:t> укрепляют мышцы спины и брюшного пресса, создают хороший мышечный корсет, но самое главное – формируют навык правильной осанки сложно и длительно вырабатываемый в обычных условиях. </a:t>
            </a:r>
          </a:p>
          <a:p>
            <a:r>
              <a:rPr lang="ru-RU" dirty="0"/>
              <a:t>  </a:t>
            </a:r>
            <a:r>
              <a:rPr lang="ru-RU" dirty="0" err="1"/>
              <a:t>Фитболгимнастика</a:t>
            </a:r>
            <a:r>
              <a:rPr lang="ru-RU" dirty="0"/>
              <a:t> – единственный вид гимнастики, где при выполнении физических упражнений включаются совместно двигательный, вестибулярный, слуховой, зрительный и тактильный анализаторы, что усиливает положительный </a:t>
            </a:r>
            <a:r>
              <a:rPr lang="ru-RU" dirty="0" err="1"/>
              <a:t>здоровьесберегающий</a:t>
            </a:r>
            <a:r>
              <a:rPr lang="ru-RU" dirty="0"/>
              <a:t> эффект.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35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ЦВЕ</a:t>
            </a:r>
            <a:r>
              <a:rPr lang="ru-RU" sz="2800" b="1" dirty="0" smtClean="0">
                <a:solidFill>
                  <a:srgbClr val="0070C0"/>
                </a:solidFill>
              </a:rPr>
              <a:t>ТОТ</a:t>
            </a:r>
            <a:r>
              <a:rPr lang="ru-RU" sz="2800" b="1" dirty="0" smtClean="0">
                <a:solidFill>
                  <a:srgbClr val="00B050"/>
                </a:solidFill>
              </a:rPr>
              <a:t>ЕРА</a:t>
            </a:r>
            <a:r>
              <a:rPr lang="ru-RU" sz="2800" b="1" dirty="0" smtClean="0">
                <a:solidFill>
                  <a:srgbClr val="7030A0"/>
                </a:solidFill>
              </a:rPr>
              <a:t>ПИЯ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602048" cy="561662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Синий</a:t>
            </a:r>
            <a:r>
              <a:rPr lang="ru-RU" sz="1600" dirty="0"/>
              <a:t> цвет оказывает успокаивающее воздействие, расслабляет, снимает спазмы, уменьшает головные боли, понижает аппетит. </a:t>
            </a:r>
            <a:r>
              <a:rPr lang="ru-RU" sz="1600" dirty="0">
                <a:solidFill>
                  <a:srgbClr val="0070C0"/>
                </a:solidFill>
              </a:rPr>
              <a:t>Голубой</a:t>
            </a:r>
            <a:r>
              <a:rPr lang="ru-RU" sz="1600" dirty="0"/>
              <a:t> цвет оказывает тормозящее действие при состоянии психического возбуждения. </a:t>
            </a:r>
            <a:r>
              <a:rPr lang="ru-RU" sz="1600" dirty="0">
                <a:solidFill>
                  <a:srgbClr val="7030A0"/>
                </a:solidFill>
              </a:rPr>
              <a:t>Фиолетовый</a:t>
            </a:r>
            <a:r>
              <a:rPr lang="ru-RU" sz="1600" dirty="0"/>
              <a:t> цвет оказывает угнетающее действие на психические и физиологические процессы, снижает настроение людей</a:t>
            </a:r>
            <a:r>
              <a:rPr lang="ru-RU" sz="1600" dirty="0">
                <a:solidFill>
                  <a:srgbClr val="C00000"/>
                </a:solidFill>
              </a:rPr>
              <a:t>. Красный </a:t>
            </a:r>
            <a:r>
              <a:rPr lang="ru-RU" sz="1600" dirty="0"/>
              <a:t>цвет активизирует, повышает физическую работоспособность, вызывает ощущение теплоты, стимулирует психические процессы. </a:t>
            </a:r>
            <a:r>
              <a:rPr lang="ru-RU" sz="1600" dirty="0">
                <a:solidFill>
                  <a:srgbClr val="00B050"/>
                </a:solidFill>
              </a:rPr>
              <a:t>Зелёный</a:t>
            </a:r>
            <a:r>
              <a:rPr lang="ru-RU" sz="1600" dirty="0"/>
              <a:t> цвет успокаивает, создаёт хорошее настроение. Этот цвет оказывает благотворное влияние на соматически ослабленных детей, при лечении воспалений, при ослабленном зрении. </a:t>
            </a:r>
            <a:r>
              <a:rPr lang="ru-RU" sz="1600" dirty="0">
                <a:solidFill>
                  <a:srgbClr val="E6327F"/>
                </a:solidFill>
              </a:rPr>
              <a:t>Розовый </a:t>
            </a:r>
            <a:r>
              <a:rPr lang="ru-RU" sz="1600" dirty="0"/>
              <a:t>тонизирует при подавленном настроении</a:t>
            </a:r>
            <a:r>
              <a:rPr lang="ru-RU" sz="1600" dirty="0">
                <a:solidFill>
                  <a:srgbClr val="FFC000"/>
                </a:solidFill>
              </a:rPr>
              <a:t>. Жёлтый </a:t>
            </a:r>
            <a:r>
              <a:rPr lang="ru-RU" sz="1600" dirty="0"/>
              <a:t>цвет – цвет радости, покоя, теплоты, нейтрализует негативные действия. Знание «азбуки цвета» - «лекарство» для внутреннего потенциала и развития внутренних ресурсов человека. 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5"/>
            <a:ext cx="52565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214942" y="1428736"/>
            <a:ext cx="2571768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«ЗОЛОТЫЕ» ПРАВИЛА РАБОТЫ НА ФИТБОЛЕ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1643050"/>
            <a:ext cx="2643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УПРАЖНЕНИЯ  НЕ ДОЛЖНЫ ПРИЧИНЯТЬ  БОЛЬ ИЛИ  ВЫЗЫВАТЬ ДИСКОМФОРТ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57356" y="1428736"/>
            <a:ext cx="2571768" cy="15716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1538" y="3143248"/>
            <a:ext cx="2428892" cy="150019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72198" y="3214686"/>
            <a:ext cx="2500330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8" y="5000636"/>
            <a:ext cx="2500330" cy="1500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86182" y="3214686"/>
            <a:ext cx="2000264" cy="1785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85852" y="5000636"/>
            <a:ext cx="2500330" cy="150019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57356" y="178592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ПОДБОР МЯЧА ПО РОСТУ ЗАНИМАЮЩЕГОСЯ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3143248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СПОРТИВНАЯ ОДЕЖДА БЕЗ МЕТАЛЛИЧЕСКИХ ПРЕДМЕТОВ, МОЛНИЙ, ЗАСТЁЖЕК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357187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ДИСТАНЦИЯ МЕЖДУ ЗАНИМАЮЩИМИСЯ НЕ МЕНЕЕ 1 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5214950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ИСКЛЮЧЕНИЕ РЕЗКИХ И БЫСТРЫХ ДВИЖЕНИЙ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3214686"/>
            <a:ext cx="200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ИСПОЛЬЗУЮТСЯ СКРУЧИВАНИЯ В ШЕЙНОМ И ПОЯСНИЧНОМ ОТДЕЛАХ ПОЗВОНОЧНИКА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5000636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ЗЛОУПОТРЕБЛЯТЬ СТАТИЧЕСКИМИ УПР-МИ В И.П. – ЛЁЖА  ЖИВОТОМ НА МЯЧЕ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://allforchildren.ru/pictures/childrensday_s/childrensday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000636"/>
            <a:ext cx="1785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286512" y="1285860"/>
            <a:ext cx="2571736" cy="5072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1285860"/>
            <a:ext cx="2500330" cy="50720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285860"/>
            <a:ext cx="2571768" cy="50720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2714644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285860"/>
            <a:ext cx="25717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Оздоровительно –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коррекционные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Гармонично развивать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мышечную силу, гибкость, выносливость, быстроту.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Содействовать развитию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координационных способностей,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функции равновесия,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вестибулярной  устойчивости.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Формировать и закреплять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навыки правильной осанки.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Содействовать профилактике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плоскостопия.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Развивать мелкую и крупную моторику.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868" y="1214422"/>
            <a:ext cx="285752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1357298"/>
            <a:ext cx="25717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Образовательные: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Вооружить дошкольников знаниями о пользе упражнений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Содействовать формированию жизненно необходимых двигательных умений и навыков детей в соответствии с их индивидуальными и возрастными особенностями. Развитие физических качеств.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культуры движения  и потребности в занятиях физическими упражнениями.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1357298"/>
            <a:ext cx="2571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Воспитательные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Воспитывать положительное отношение к физическим упражнениям, подвижным играм и закаливающим процедурам.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Развивать чувство товарищества и взаимопомощи, инициативу.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самоконтроля и самооценки.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Воспитывать трудолюбие и стремлению к достижению поставленной цели.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46" y="-243408"/>
            <a:ext cx="7679554" cy="16610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гимнастики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 rot="14084798" flipH="1">
            <a:off x="4350004" y="438219"/>
            <a:ext cx="376783" cy="5075230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rot="13452633" flipH="1">
            <a:off x="5636215" y="1774000"/>
            <a:ext cx="376783" cy="2525296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12304111" flipH="1">
            <a:off x="6303828" y="2112107"/>
            <a:ext cx="376783" cy="2353117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gray">
          <a:xfrm>
            <a:off x="714348" y="4286256"/>
            <a:ext cx="2286016" cy="2214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4929190" y="4357694"/>
            <a:ext cx="2143140" cy="2143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2857488" y="3357562"/>
            <a:ext cx="2255407" cy="2071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4357686" y="1571612"/>
            <a:ext cx="2229412" cy="20120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gray">
          <a:xfrm>
            <a:off x="6429388" y="2590082"/>
            <a:ext cx="2239241" cy="23391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857224" y="2714620"/>
            <a:ext cx="1214446" cy="11017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966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57224" y="1214422"/>
            <a:ext cx="7008815" cy="5102227"/>
            <a:chOff x="495" y="855"/>
            <a:chExt cx="4415" cy="3214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585" y="900"/>
              <a:ext cx="990" cy="6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1395" y="1620"/>
              <a:ext cx="810" cy="6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1966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4095" y="855"/>
              <a:ext cx="815" cy="6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3195" y="2925"/>
              <a:ext cx="1125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ПРЕИМУЩЕСТВУ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ВОЗДЕЙСТВИЯ: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силу;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растягивание;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расслабление;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координацию;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дыхание.</a:t>
              </a:r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4275" y="1080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  <a:latin typeface="Verdana" pitchFamily="34" charset="0"/>
                </a:rPr>
                <a:t>ОРУ</a:t>
              </a:r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2655" y="1125"/>
              <a:ext cx="152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АНАТОМИЧЕСКОМУ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ПРИЗНАКУ: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рук и плечевого пояса,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ног и тазового отдела;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туловища и шеи.</a:t>
              </a:r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gray">
            <a:xfrm>
              <a:off x="495" y="2880"/>
              <a:ext cx="14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ПО</a:t>
              </a:r>
            </a:p>
            <a:p>
              <a:pPr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ИСХОДНЫМ</a:t>
              </a:r>
            </a:p>
            <a:p>
              <a:pPr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ПОЛОЖЕНИЯМ:</a:t>
              </a:r>
            </a:p>
            <a:p>
              <a:pPr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-стоя;</a:t>
              </a:r>
            </a:p>
            <a:p>
              <a:pPr eaLnBrk="0" hangingPunct="0">
                <a:buFontTx/>
                <a:buChar char="-"/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из и.п. сидя (приседа);</a:t>
              </a:r>
            </a:p>
            <a:p>
              <a:pPr eaLnBrk="0" hangingPunct="0">
                <a:buFontTx/>
                <a:buChar char="-"/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из  упоров;</a:t>
              </a:r>
            </a:p>
            <a:p>
              <a:pPr eaLnBrk="0" hangingPunct="0">
                <a:buFontTx/>
                <a:buChar char="-"/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лёжа, на боку,</a:t>
              </a:r>
            </a:p>
            <a:p>
              <a:pPr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спине, животе</a:t>
              </a:r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755" y="2340"/>
              <a:ext cx="1452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ПРИЗНАКУ ОРГАНИЗАЦИИ ГРУППЫ: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-одиночные;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-по 2-е, по 3-е;</a:t>
              </a:r>
            </a:p>
            <a:p>
              <a:pPr algn="ctr" eaLnBrk="0" hangingPunct="0">
                <a:buFontTx/>
                <a:buChar char="-"/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 кругу, в сцеплении шеренгой;</a:t>
              </a:r>
            </a:p>
            <a:p>
              <a:pPr algn="ctr" eaLnBrk="0" hangingPunct="0">
                <a:buFontTx/>
                <a:buChar char="-"/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движении.</a:t>
              </a:r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675" y="1035"/>
              <a:ext cx="9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 ХОДЬБА,   ПРЫЖКИ,</a:t>
              </a:r>
            </a:p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 БЕГ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540" y="1935"/>
              <a:ext cx="7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МЕСТЕ 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 В 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ДВИЖЕНИИ</a:t>
              </a:r>
              <a:endPara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57422" y="272304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МЯЧОМ      В РУКАХ </a:t>
            </a:r>
          </a:p>
          <a:p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gray">
          <a:xfrm>
            <a:off x="2857488" y="1142984"/>
            <a:ext cx="1285884" cy="11017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966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00364" y="142873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СИДЯ НА МЯЧЕ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1" y="2643182"/>
            <a:ext cx="2024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       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ИСПОЛЬЗОВАНИЮ ПРЕДМЕТОВ: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предметов;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 предметами;</a:t>
            </a:r>
          </a:p>
          <a:p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 rot="11484279" flipH="1">
            <a:off x="1285852" y="2428868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5066817" flipH="1">
            <a:off x="2511987" y="1594724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 rot="8665148" flipH="1">
            <a:off x="2186550" y="2320459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gray">
          <a:xfrm rot="10394096" flipH="1">
            <a:off x="7168568" y="2328466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 rot="14925371" flipH="1">
            <a:off x="6240014" y="1767724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1512</TotalTime>
  <Words>944</Words>
  <Application>Microsoft Office PowerPoint</Application>
  <PresentationFormat>Экран (4:3)</PresentationFormat>
  <Paragraphs>145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Ф И Т Б О Л Г И М Н А С Т И К А – НЕТРАДИЦИОННЫЙ ПОДХОД К ОЗДОРОВЛЕНИЮ ДОШКОЛЬНИКОВ</vt:lpstr>
      <vt:lpstr>«УКРЕПИТЬ ЗДОРОВЬЕ ЧЕЛОВЕКА В ДЕТСТВЕ – ЭТО ЗНАЧИТ ДАТЬ ЕМУ ВСЮ ПОЛНОТУ ЖИЗНЕННЫХ РАДОСТЕЙ»                                               В.А.СУХОМЛИНСКИЙ</vt:lpstr>
      <vt:lpstr>Презентация PowerPoint</vt:lpstr>
      <vt:lpstr>              НЕМНОГО ИСТОРИИ</vt:lpstr>
      <vt:lpstr> МЕДИЦИНСКИЕ ПОКАЗАНИЯ ФИТБОЛГИМНАСТИКИ</vt:lpstr>
      <vt:lpstr>ЦВЕТОТЕРАПИЯ</vt:lpstr>
      <vt:lpstr>«ЗОЛОТЫЕ» ПРАВИЛА РАБОТЫ НА ФИТБОЛЕ  </vt:lpstr>
      <vt:lpstr>ЗАДАЧИ:</vt:lpstr>
      <vt:lpstr>Содержание  фитбол - гимнастики</vt:lpstr>
      <vt:lpstr>ПРИ ПРОВЕДЕНИИ УПРАЖНЕНИЙ ФИТБОЛ – ГИМНАСТИКИ В ОБРАЗОВАТЕЛЬНОЙ ДЕЯТЕЛЬНОСТИ ПО ФИЗИЧЕСКОЙ КУЛЬТУРЕ, МЯЧ ИСПОЛЬЗУЕТСЯ КАК:</vt:lpstr>
      <vt:lpstr>Упражнения фитбол – гимнастики можно использовать в любой части образовательной деятельности физической культуры</vt:lpstr>
      <vt:lpstr>ВАРИАНТЫ ИСПОЛЬЗОВАНИЯ ФИТБОЛОВ  В ВОДНОЙ ЧАСТИ ОД  ФИЗИЧЕСКОЙ КУЛЬТУРЫ</vt:lpstr>
      <vt:lpstr>ВАРИАНТЫ ИСПОЛЬЗОВАНИЯ ФИТБОЛОВ  В ОСНОВНОЙ ЧАСТИ ОД  ПО ФИЗИЧЕСКОЙ КУЛЬТУРЕ</vt:lpstr>
      <vt:lpstr>ВАРИАНТЫ ИСПОЛЬЗОВАНИЯ ФИТБОЛОВ  В ПОДВИЖНЫХ ИГРАХ</vt:lpstr>
      <vt:lpstr>ВАРИАНТЫ ИСПОЛЬЗОВАНИЯ ФИТБОЛОВ  В ЗАКЛЮЧИТЕЛЬНОЙ ЧАСТИ ОД  ПО ФИЗИЧЕСКОЙ КУЛЬТУРЕ</vt:lpstr>
      <vt:lpstr>   РЕЗУЛЬТАТЫ  ОБУЧЕНИЯ  ФИТБОЛГИМНАСТИКЕ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ФИТБОЛ – ГИМНАСТИКИ   В ОБРАЗОВАТЕЛЬНОЙ ДЕЯТЕЛЬНОСТИ  В ОБЛАСТИ ФИЗИЧЕСКОГО ВОСПИТАНИЯ   С ДЕТЬМИ  СТАРШЕГО  ДОШКОЛЬНОГО ВОЗРАСТА</dc:title>
  <dc:creator>Lenovo User</dc:creator>
  <cp:lastModifiedBy>Эллечка</cp:lastModifiedBy>
  <cp:revision>124</cp:revision>
  <dcterms:created xsi:type="dcterms:W3CDTF">2013-10-28T11:01:30Z</dcterms:created>
  <dcterms:modified xsi:type="dcterms:W3CDTF">2017-04-21T01:20:09Z</dcterms:modified>
</cp:coreProperties>
</file>